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80" r:id="rId4"/>
    <p:sldId id="272" r:id="rId5"/>
    <p:sldId id="271" r:id="rId6"/>
    <p:sldId id="273" r:id="rId7"/>
    <p:sldId id="282" r:id="rId8"/>
    <p:sldId id="281" r:id="rId9"/>
    <p:sldId id="278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F2A"/>
    <a:srgbClr val="FEE9E0"/>
    <a:srgbClr val="43224D"/>
    <a:srgbClr val="BEBB25"/>
    <a:srgbClr val="00447C"/>
    <a:srgbClr val="8AAF3D"/>
    <a:srgbClr val="60605D"/>
    <a:srgbClr val="213E67"/>
    <a:srgbClr val="E1A32E"/>
    <a:srgbClr val="942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504FF-F00E-4920-95E8-565EFD1F2BED}" v="2" dt="2021-02-10T17:09:01.375"/>
    <p1510:client id="{B9B94EDE-3886-49E5-993F-810BA2FF173C}" v="19" dt="2021-02-09T20:02:55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1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77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81DED-24EC-45E5-A8AD-6A2838F787B9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36D25-FBE4-4EFD-932B-02853EA0E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2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D0594-A793-418F-BE92-1A7DF55E7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4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6DD6-D7FC-B84C-9536-8272D8FD0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4E65D-5550-A143-BF25-053A2C29A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4AF5A-B038-CB43-A352-4BF8E889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9C3B-E2AD-514A-8B63-350349BD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8DAE5-E070-244D-BF82-8628BF82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8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93C0-FCDD-CB42-9A94-4AB538C4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4E794-087E-2148-A542-E18783809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EF3DA-1C9B-EA41-8561-E5448611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24F1-AA0E-0947-BC14-BF809468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35730-4D26-DE40-A2DB-E19EEC77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1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2C1C7-8C99-9F49-B9A5-87D5D04D7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2F59D-1930-E642-8F77-4FDDBA48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A148B-7A12-0044-8265-AD9ED80B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223F-FA73-BA4E-9CB0-37B3199F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C5D6-6A49-F94C-970F-7267480F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2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E037CF-34DC-7E4F-8639-27E7F09551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6137" y="1775930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34961E-8BFD-7041-9263-0174C906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191" y="385004"/>
            <a:ext cx="10515600" cy="946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4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8A61-4949-1C45-9396-565B4E16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474E1-4F84-4A42-AC20-2730D6F45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ED7B1-4847-D743-95C1-ACD56D0D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4297D-303C-414F-9476-7CED4102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AED80-BF74-D64E-8ED4-AE837CD7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E43F-AB08-4743-9B09-CE797734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C7E07-DA4A-494C-890E-4079DCDB8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702D7-EC9C-7E46-9E1F-B40A4FC17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5954F-7606-C743-B2CD-D3BAC8FB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D4D54-96C7-6D4E-A3FF-FFDAB9DC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2B472-3FFE-B443-B86A-DA849FA7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5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611C-73B1-7348-8BD5-7005220D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B114B-DBB6-9D44-974A-85D0FD97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A2D9C-AFD3-BD4E-8B2B-598945914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D1807-37EC-7644-8F31-8F0197E46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D608E-EC11-8F46-BF71-083A66389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5E92B-CF81-954E-B2E9-9A4C2AB3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D2836-1D3E-C444-A03B-D38C7681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D2794-3DD2-FE45-9CD4-DBB84C40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2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C080-A753-AE4D-A17E-A2E4945F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29655-4F58-9346-9A4A-0893CBF3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9D45-2BB1-0A43-B00F-2D298BCB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F6B57-A7E1-E548-91D7-57DDE612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6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CFF85-EA0A-7B4E-AB7F-40A6C7D1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72252-0E39-384A-9362-BA6633CC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BFA5B-00B0-2C44-9494-E8EA88B2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1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456F-82FB-8F4E-B4DD-A3B1B4D9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ECF55-BAED-8944-B701-751B9545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77244-37AD-5549-A71B-A28994FF3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2A4B4-5D6E-8745-AED4-8BAECBCF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C1493-94FA-B942-9ABC-92760978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8E4DF-7E1A-A94B-902C-A83A752F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0CC7-14BA-1149-8168-D1071E90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21A39-F5EE-D942-BFF8-3A3F0843E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D39E8-C637-6F46-A39D-D8CB525A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398FD-7104-9040-B428-2494C89C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2086C-359E-7341-81B0-11751DCF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5141F-01E0-DE47-AAAD-23DA41E6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5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A7883-CAE3-2141-B112-9090AC18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004"/>
            <a:ext cx="10515600" cy="94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F6721-73FD-EB4A-ADE1-AE2A526D3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759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F632A-A338-E54E-942E-4E5EC55CA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87999"/>
            <a:ext cx="4181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SEE THE IMPACT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DB31E-0EB3-4045-9D1F-AC1322638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53D5D-8778-694D-B825-249B8286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9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213E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4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6054B9-54F1-8A49-81B3-73ECBB04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64"/>
          <a:stretch/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1E3AA5-39D6-BD41-9921-AFF9D71FA7C0}"/>
              </a:ext>
            </a:extLst>
          </p:cNvPr>
          <p:cNvSpPr txBox="1"/>
          <p:nvPr/>
        </p:nvSpPr>
        <p:spPr>
          <a:xfrm>
            <a:off x="486138" y="3680750"/>
            <a:ext cx="70605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Education </a:t>
            </a:r>
          </a:p>
          <a:p>
            <a:r>
              <a:rPr lang="en-US" sz="2400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Presentation</a:t>
            </a:r>
          </a:p>
          <a:p>
            <a:r>
              <a:rPr lang="en-US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24, 2021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BF890-7CF2-9F49-B4BF-932D9864860F}"/>
              </a:ext>
            </a:extLst>
          </p:cNvPr>
          <p:cNvSpPr txBox="1"/>
          <p:nvPr/>
        </p:nvSpPr>
        <p:spPr>
          <a:xfrm>
            <a:off x="486139" y="6074108"/>
            <a:ext cx="404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IMPACT</a:t>
            </a:r>
            <a:endParaRPr lang="en-US" sz="2800" dirty="0">
              <a:solidFill>
                <a:srgbClr val="213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F79FC-BF7C-F745-864D-93A1B58A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67" y="5975931"/>
            <a:ext cx="1985395" cy="5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1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9D292-6F99-654F-A110-CFFAFB385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7D91E-0F71-C04B-B50D-6ABC24AA0EB5}"/>
              </a:ext>
            </a:extLst>
          </p:cNvPr>
          <p:cNvSpPr txBox="1"/>
          <p:nvPr/>
        </p:nvSpPr>
        <p:spPr>
          <a:xfrm>
            <a:off x="416470" y="3411521"/>
            <a:ext cx="11219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3DB0A-462A-3540-9B59-F3B99C20B2CC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EDUCATION 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A8443-1533-2341-8471-4E68F862AEB5}"/>
              </a:ext>
            </a:extLst>
          </p:cNvPr>
          <p:cNvSpPr txBox="1"/>
          <p:nvPr/>
        </p:nvSpPr>
        <p:spPr>
          <a:xfrm>
            <a:off x="416470" y="1442217"/>
            <a:ext cx="706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IMPACT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29F02F-382E-DE47-978E-E168F2F6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F379B9-7DFF-4F4D-8AB4-E59CE2C8B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740"/>
          <a:stretch/>
        </p:blipFill>
        <p:spPr>
          <a:xfrm>
            <a:off x="0" y="0"/>
            <a:ext cx="12192000" cy="1272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BF404-62D9-4B42-86B1-32148B6B288D}"/>
              </a:ext>
            </a:extLst>
          </p:cNvPr>
          <p:cNvSpPr txBox="1"/>
          <p:nvPr/>
        </p:nvSpPr>
        <p:spPr>
          <a:xfrm>
            <a:off x="-2" y="1144303"/>
            <a:ext cx="720614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b="1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Ross, Senior Director</a:t>
            </a:r>
          </a:p>
          <a:p>
            <a:endParaRPr lang="en-US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Fehoko, Director</a:t>
            </a:r>
          </a:p>
          <a:p>
            <a:endParaRPr lang="en-US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Angelica Deleon, Program Manager </a:t>
            </a:r>
          </a:p>
          <a:p>
            <a:endParaRPr lang="en-US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Medina, Program Manager </a:t>
            </a:r>
          </a:p>
          <a:p>
            <a:endParaRPr lang="en-US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O’Brien, Program Manager </a:t>
            </a:r>
          </a:p>
          <a:p>
            <a:endParaRPr lang="en-US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Denise Johnson, Program Manager </a:t>
            </a:r>
          </a:p>
          <a:p>
            <a:endParaRPr lang="en-US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Brigett Bentley, Budget &amp; Compliance Coordinator </a:t>
            </a:r>
          </a:p>
          <a:p>
            <a:endParaRPr lang="en-US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Sanjuanita Vela, Secretary </a:t>
            </a:r>
          </a:p>
          <a:p>
            <a:endParaRPr lang="en-US" sz="2000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6219E-C9DE-924C-A1BF-D205B9D64EC5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EDUCATION 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C915A8-F0D2-664A-B087-C486C748D5FB}"/>
              </a:ext>
            </a:extLst>
          </p:cNvPr>
          <p:cNvSpPr/>
          <p:nvPr/>
        </p:nvSpPr>
        <p:spPr>
          <a:xfrm>
            <a:off x="7692889" y="1272210"/>
            <a:ext cx="4499113" cy="5585790"/>
          </a:xfrm>
          <a:prstGeom prst="rect">
            <a:avLst/>
          </a:prstGeom>
          <a:solidFill>
            <a:srgbClr val="432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131715-AC47-A540-95CC-D57A6C081B0A}"/>
              </a:ext>
            </a:extLst>
          </p:cNvPr>
          <p:cNvSpPr txBox="1"/>
          <p:nvPr/>
        </p:nvSpPr>
        <p:spPr>
          <a:xfrm>
            <a:off x="7837713" y="1613074"/>
            <a:ext cx="418085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F4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Us: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 Education is a state and federally funded literacy program that consists of English Language, math, reading, writing and workforce training to help students acquire the skills needed to earn a high school equivalency diploma, enter college or to succeed in careers.</a:t>
            </a: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A789B6-34E4-564F-847E-29D112D0A452}"/>
              </a:ext>
            </a:extLst>
          </p:cNvPr>
          <p:cNvSpPr txBox="1"/>
          <p:nvPr/>
        </p:nvSpPr>
        <p:spPr>
          <a:xfrm>
            <a:off x="486138" y="6074108"/>
            <a:ext cx="706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IMPACT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41C4B5-3076-DC48-9D6C-6E45A2111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172" y="6163166"/>
            <a:ext cx="1985391" cy="541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921749-C4D0-489C-BFD2-309A27F493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375"/>
            <a:ext cx="2314575" cy="44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21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F379B9-7DFF-4F4D-8AB4-E59CE2C8B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740"/>
          <a:stretch/>
        </p:blipFill>
        <p:spPr>
          <a:xfrm>
            <a:off x="0" y="0"/>
            <a:ext cx="12192000" cy="1272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BF404-62D9-4B42-86B1-32148B6B288D}"/>
              </a:ext>
            </a:extLst>
          </p:cNvPr>
          <p:cNvSpPr txBox="1"/>
          <p:nvPr/>
        </p:nvSpPr>
        <p:spPr>
          <a:xfrm>
            <a:off x="292211" y="1271637"/>
            <a:ext cx="710846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Do</a:t>
            </a:r>
          </a:p>
          <a:p>
            <a:endParaRPr lang="en-US" sz="3200" b="1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exist to be an innovative leader of Literacy and Workforce Development in partnership with community- based organizations, school districts and industry.  </a:t>
            </a:r>
          </a:p>
          <a:p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be the catalyst for life-long learning that will result in creating opportunities that lead to financial independence.</a:t>
            </a:r>
          </a:p>
          <a:p>
            <a:endParaRPr lang="en-US" sz="3200" b="1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6219E-C9DE-924C-A1BF-D205B9D64EC5}"/>
              </a:ext>
            </a:extLst>
          </p:cNvPr>
          <p:cNvSpPr txBox="1"/>
          <p:nvPr/>
        </p:nvSpPr>
        <p:spPr>
          <a:xfrm>
            <a:off x="3776871" y="559527"/>
            <a:ext cx="8162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EDUCATION 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C915A8-F0D2-664A-B087-C486C748D5FB}"/>
              </a:ext>
            </a:extLst>
          </p:cNvPr>
          <p:cNvSpPr/>
          <p:nvPr/>
        </p:nvSpPr>
        <p:spPr>
          <a:xfrm>
            <a:off x="7692889" y="1272210"/>
            <a:ext cx="4499113" cy="5585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131715-AC47-A540-95CC-D57A6C081B0A}"/>
              </a:ext>
            </a:extLst>
          </p:cNvPr>
          <p:cNvSpPr txBox="1"/>
          <p:nvPr/>
        </p:nvSpPr>
        <p:spPr>
          <a:xfrm>
            <a:off x="7837713" y="1613074"/>
            <a:ext cx="4180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41C4B5-3076-DC48-9D6C-6E45A2111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172" y="6163166"/>
            <a:ext cx="1985391" cy="54188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3CD277A6-77E4-440E-A5F7-FC8E01C6A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097" y="1952241"/>
            <a:ext cx="3777921" cy="295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BF32B7-E8D9-48EA-8F8C-318BD0C3480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7" y="6163166"/>
            <a:ext cx="2314575" cy="44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09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5301A3-3208-ED4A-9CAC-39C5F0FC5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63"/>
          <a:stretch/>
        </p:blipFill>
        <p:spPr>
          <a:xfrm>
            <a:off x="0" y="-218266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12322-258E-C840-B545-2B288DD1E1A6}"/>
              </a:ext>
            </a:extLst>
          </p:cNvPr>
          <p:cNvSpPr txBox="1"/>
          <p:nvPr/>
        </p:nvSpPr>
        <p:spPr>
          <a:xfrm>
            <a:off x="80683" y="1066271"/>
            <a:ext cx="7114904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F4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Provided </a:t>
            </a:r>
          </a:p>
          <a:p>
            <a:r>
              <a:rPr lang="en-US" sz="1900" dirty="0">
                <a:solidFill>
                  <a:schemeClr val="bg1"/>
                </a:solidFill>
              </a:rPr>
              <a:t>Basic Literacy </a:t>
            </a:r>
          </a:p>
          <a:p>
            <a:pPr marL="742950" lvl="1" indent="-285750">
              <a:buFont typeface="Wingdings 3" charset="2"/>
              <a:buChar char=""/>
            </a:pPr>
            <a:r>
              <a:rPr lang="en-US" sz="1900" dirty="0">
                <a:solidFill>
                  <a:schemeClr val="bg1"/>
                </a:solidFill>
              </a:rPr>
              <a:t>English Literacy </a:t>
            </a:r>
          </a:p>
          <a:p>
            <a:pPr marL="742950" lvl="1" indent="-285750">
              <a:buFont typeface="Wingdings 3" charset="2"/>
              <a:buChar char=""/>
            </a:pPr>
            <a:r>
              <a:rPr lang="en-US" sz="1900" dirty="0">
                <a:solidFill>
                  <a:schemeClr val="bg1"/>
                </a:solidFill>
              </a:rPr>
              <a:t>High School Equivalency Prep 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Workforce Certification Training </a:t>
            </a:r>
          </a:p>
          <a:p>
            <a:pPr marL="742950" lvl="1" indent="-285750">
              <a:buFont typeface="Wingdings 3" charset="2"/>
              <a:buChar char=""/>
            </a:pPr>
            <a:r>
              <a:rPr lang="en-US" sz="1900" dirty="0">
                <a:solidFill>
                  <a:schemeClr val="bg1"/>
                </a:solidFill>
              </a:rPr>
              <a:t>Certified Nursing Assistant</a:t>
            </a:r>
          </a:p>
          <a:p>
            <a:pPr marL="742950" lvl="1" indent="-285750">
              <a:buFont typeface="Wingdings 3" charset="2"/>
              <a:buChar char=""/>
            </a:pPr>
            <a:r>
              <a:rPr lang="en-US" sz="1900" dirty="0">
                <a:solidFill>
                  <a:schemeClr val="bg1"/>
                </a:solidFill>
              </a:rPr>
              <a:t>Customer Service Marketing Representative </a:t>
            </a:r>
          </a:p>
          <a:p>
            <a:pPr marL="742950" lvl="1" indent="-285750">
              <a:buFont typeface="Wingdings 3" charset="2"/>
              <a:buChar char=""/>
            </a:pPr>
            <a:r>
              <a:rPr lang="en-US" sz="1900" dirty="0">
                <a:solidFill>
                  <a:schemeClr val="bg1"/>
                </a:solidFill>
              </a:rPr>
              <a:t>Medical Assistant Prep </a:t>
            </a:r>
          </a:p>
          <a:p>
            <a:pPr marL="742950" lvl="1" indent="-285750">
              <a:buFont typeface="Wingdings 3" charset="2"/>
              <a:buChar char=""/>
            </a:pPr>
            <a:r>
              <a:rPr lang="en-US" sz="1900" dirty="0">
                <a:solidFill>
                  <a:schemeClr val="bg1"/>
                </a:solidFill>
              </a:rPr>
              <a:t>Heating Ventilation and Air Conditioning </a:t>
            </a:r>
          </a:p>
          <a:p>
            <a:pPr marL="742950" lvl="1" indent="-285750">
              <a:buFont typeface="Wingdings 3" charset="2"/>
              <a:buChar char=""/>
            </a:pPr>
            <a:r>
              <a:rPr lang="en-US" sz="1900" dirty="0">
                <a:solidFill>
                  <a:schemeClr val="bg1"/>
                </a:solidFill>
              </a:rPr>
              <a:t>Business Office Technology </a:t>
            </a:r>
          </a:p>
          <a:p>
            <a:pPr marL="742950" lvl="1" indent="-285750">
              <a:buFont typeface="Wingdings 3" charset="2"/>
              <a:buChar char=""/>
            </a:pPr>
            <a:r>
              <a:rPr lang="en-US" sz="1900" dirty="0">
                <a:solidFill>
                  <a:schemeClr val="bg1"/>
                </a:solidFill>
              </a:rPr>
              <a:t>Phlebotomy </a:t>
            </a:r>
          </a:p>
          <a:p>
            <a:pPr marL="742950" lvl="1" indent="-285750">
              <a:buFont typeface="Wingdings 3" charset="2"/>
              <a:buChar char=""/>
            </a:pPr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Workforce Literacy </a:t>
            </a:r>
          </a:p>
          <a:p>
            <a:pPr marL="742950" lvl="1" indent="-285750">
              <a:buFont typeface="Wingdings 3" charset="2"/>
              <a:buChar char=""/>
            </a:pPr>
            <a:r>
              <a:rPr lang="en-US" sz="1900" dirty="0">
                <a:solidFill>
                  <a:schemeClr val="bg1"/>
                </a:solidFill>
              </a:rPr>
              <a:t>Work place safety </a:t>
            </a:r>
          </a:p>
          <a:p>
            <a:pPr marL="742950" lvl="1" indent="-285750">
              <a:buFont typeface="Wingdings 3" charset="2"/>
              <a:buChar char=""/>
            </a:pPr>
            <a:r>
              <a:rPr lang="en-US" sz="1900" dirty="0">
                <a:solidFill>
                  <a:schemeClr val="bg1"/>
                </a:solidFill>
              </a:rPr>
              <a:t>Communication and Employability</a:t>
            </a:r>
            <a:endParaRPr lang="en-US" sz="19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72F42-350D-0442-B0FD-BF897A9BE3AC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EDUCATION </a:t>
            </a:r>
            <a:endParaRPr lang="en-US" sz="2000" dirty="0">
              <a:solidFill>
                <a:srgbClr val="213E67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866C9D-8840-B144-BB66-348E7B9B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401" y="6097851"/>
            <a:ext cx="1985391" cy="54188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11B87BC-B3C8-4EAF-AE6D-BA5D7FD2D2D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2" y="1676400"/>
            <a:ext cx="4580965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89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F9073-C5B9-7849-9C0D-26782354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75"/>
          <a:stretch/>
        </p:blipFill>
        <p:spPr>
          <a:xfrm>
            <a:off x="0" y="-1"/>
            <a:ext cx="12192000" cy="1262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BB3746-8E9A-A64F-BF23-04A8FFF2EC44}"/>
              </a:ext>
            </a:extLst>
          </p:cNvPr>
          <p:cNvSpPr txBox="1"/>
          <p:nvPr/>
        </p:nvSpPr>
        <p:spPr>
          <a:xfrm>
            <a:off x="486138" y="6074108"/>
            <a:ext cx="706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IMPACT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735C2-F1FC-184C-A479-FB729CC5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3BD409-04CF-7244-962C-F2833A4B2B1D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EDUCATION 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87A82-299C-2C4E-9011-9CAE2047E736}"/>
              </a:ext>
            </a:extLst>
          </p:cNvPr>
          <p:cNvSpPr txBox="1"/>
          <p:nvPr/>
        </p:nvSpPr>
        <p:spPr>
          <a:xfrm>
            <a:off x="1" y="1144301"/>
            <a:ext cx="5536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Highlights 2019-2020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2F44AE-BD28-42F6-B204-386D668B8F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9333"/>
            <a:ext cx="2314575" cy="447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A68E43-67B2-4C2D-8BFB-0AEF7468F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648781"/>
              </p:ext>
            </p:extLst>
          </p:nvPr>
        </p:nvGraphicFramePr>
        <p:xfrm>
          <a:off x="251670" y="2097248"/>
          <a:ext cx="4244829" cy="4095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831">
                  <a:extLst>
                    <a:ext uri="{9D8B030D-6E8A-4147-A177-3AD203B41FA5}">
                      <a16:colId xmlns:a16="http://schemas.microsoft.com/office/drawing/2014/main" val="3977133043"/>
                    </a:ext>
                  </a:extLst>
                </a:gridCol>
                <a:gridCol w="1822998">
                  <a:extLst>
                    <a:ext uri="{9D8B030D-6E8A-4147-A177-3AD203B41FA5}">
                      <a16:colId xmlns:a16="http://schemas.microsoft.com/office/drawing/2014/main" val="1790630385"/>
                    </a:ext>
                  </a:extLst>
                </a:gridCol>
              </a:tblGrid>
              <a:tr h="2699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Alief ISD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98218"/>
                  </a:ext>
                </a:extLst>
              </a:tr>
              <a:tr h="3610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Channelview ISD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rgbClr val="DF4F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rgbClr val="DF4F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773106"/>
                  </a:ext>
                </a:extLst>
              </a:tr>
              <a:tr h="3589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CyFair ISD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581813"/>
                  </a:ext>
                </a:extLst>
              </a:tr>
              <a:tr h="3610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Deer Park ISD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rgbClr val="DF4F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rgbClr val="DF4F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41047"/>
                  </a:ext>
                </a:extLst>
              </a:tr>
              <a:tr h="3610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Galena Park ISD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19559"/>
                  </a:ext>
                </a:extLst>
              </a:tr>
              <a:tr h="2635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Goose Creek ISD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rgbClr val="DF4F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rgbClr val="DF4F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53639"/>
                  </a:ext>
                </a:extLst>
              </a:tr>
              <a:tr h="3641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Houston ISD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9325"/>
                  </a:ext>
                </a:extLst>
              </a:tr>
              <a:tr h="2635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Katy ISD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rgbClr val="DF4F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rgbClr val="DF4F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81887"/>
                  </a:ext>
                </a:extLst>
              </a:tr>
              <a:tr h="3638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Klein ISD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23444"/>
                  </a:ext>
                </a:extLst>
              </a:tr>
              <a:tr h="3610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Pasadena ISD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rgbClr val="DF4F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rgbClr val="DF4F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78647"/>
                  </a:ext>
                </a:extLst>
              </a:tr>
              <a:tr h="3610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ISD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56721"/>
                  </a:ext>
                </a:extLst>
              </a:tr>
              <a:tr h="3610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Branch ISD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rgbClr val="DF4F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solidFill>
                      <a:srgbClr val="DF4F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0126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9C7297E-8C85-46E1-A6BA-BB6D0DA1809F}"/>
              </a:ext>
            </a:extLst>
          </p:cNvPr>
          <p:cNvSpPr txBox="1"/>
          <p:nvPr/>
        </p:nvSpPr>
        <p:spPr>
          <a:xfrm>
            <a:off x="7994708" y="1601056"/>
            <a:ext cx="260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By Program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FEDB4B-1723-448B-A660-1FC2494E32C9}"/>
              </a:ext>
            </a:extLst>
          </p:cNvPr>
          <p:cNvSpPr txBox="1"/>
          <p:nvPr/>
        </p:nvSpPr>
        <p:spPr>
          <a:xfrm>
            <a:off x="1300295" y="1736521"/>
            <a:ext cx="23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Students By District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9A3BB-BB26-4088-A119-6D24DFFD15AA}"/>
              </a:ext>
            </a:extLst>
          </p:cNvPr>
          <p:cNvSpPr txBox="1"/>
          <p:nvPr/>
        </p:nvSpPr>
        <p:spPr>
          <a:xfrm>
            <a:off x="4496499" y="3741490"/>
            <a:ext cx="20301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Total students served:</a:t>
            </a:r>
          </a:p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6638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CEDE9F-41DA-4848-86AE-B8449F555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61838"/>
              </p:ext>
            </p:extLst>
          </p:nvPr>
        </p:nvGraphicFramePr>
        <p:xfrm>
          <a:off x="7021585" y="2097248"/>
          <a:ext cx="4462944" cy="405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8918">
                  <a:extLst>
                    <a:ext uri="{9D8B030D-6E8A-4147-A177-3AD203B41FA5}">
                      <a16:colId xmlns:a16="http://schemas.microsoft.com/office/drawing/2014/main" val="3216346504"/>
                    </a:ext>
                  </a:extLst>
                </a:gridCol>
                <a:gridCol w="2114026">
                  <a:extLst>
                    <a:ext uri="{9D8B030D-6E8A-4147-A177-3AD203B41FA5}">
                      <a16:colId xmlns:a16="http://schemas.microsoft.com/office/drawing/2014/main" val="981792730"/>
                    </a:ext>
                  </a:extLst>
                </a:gridCol>
              </a:tblGrid>
              <a:tr h="73006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ESL/HSE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40458"/>
                  </a:ext>
                </a:extLst>
              </a:tr>
              <a:tr h="7915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Civics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F4F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F4F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465837"/>
                  </a:ext>
                </a:extLst>
              </a:tr>
              <a:tr h="7587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Workforce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415965"/>
                  </a:ext>
                </a:extLst>
              </a:tr>
              <a:tr h="6933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Employer Services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F4F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F4F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471354"/>
                  </a:ext>
                </a:extLst>
              </a:tr>
              <a:tr h="107659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Workforce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89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10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B5FA1-FFC1-4445-A6A2-5B8AE5E41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63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7BA52-C597-3A4A-9589-96F6343DCA11}"/>
              </a:ext>
            </a:extLst>
          </p:cNvPr>
          <p:cNvSpPr txBox="1"/>
          <p:nvPr/>
        </p:nvSpPr>
        <p:spPr>
          <a:xfrm>
            <a:off x="0" y="1357482"/>
            <a:ext cx="11723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Highlights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652ED-CBD7-9840-9AC8-0F54849A890C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EDUCATION </a:t>
            </a:r>
            <a:endParaRPr lang="en-US" sz="2000" dirty="0">
              <a:solidFill>
                <a:srgbClr val="213E6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367E1D-6CC6-A54A-9BC5-CDC2B8F0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55D1F-FA26-4346-BE97-FF2485662B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7" y="6298868"/>
            <a:ext cx="23145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utility.arcgisonline.com/arcgis/rest/directories/arcgisoutput/Utilities/PrintingTools_GPServer/x_____xm9afqOaRFCVTIFJ_hztQag..x_____x_ags_62f2d51014b24cbfafc3864d3c1b628a.png">
            <a:extLst>
              <a:ext uri="{FF2B5EF4-FFF2-40B4-BE49-F238E27FC236}">
                <a16:creationId xmlns:a16="http://schemas.microsoft.com/office/drawing/2014/main" id="{27DEE967-F7E3-4A73-8805-05CCBF3E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0" y="2376451"/>
            <a:ext cx="5199017" cy="387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3CB7792-47E1-4B44-AB8F-51A4F01959EA}"/>
              </a:ext>
            </a:extLst>
          </p:cNvPr>
          <p:cNvSpPr txBox="1">
            <a:spLocks/>
          </p:cNvSpPr>
          <p:nvPr/>
        </p:nvSpPr>
        <p:spPr>
          <a:xfrm>
            <a:off x="6322423" y="2481943"/>
            <a:ext cx="4711448" cy="3875313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ISDs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Faith-Based Organizations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Non-profit agencies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Educational Institutions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Businesses 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9E4686-9017-48ED-845D-AAA979B1FAC6}"/>
              </a:ext>
            </a:extLst>
          </p:cNvPr>
          <p:cNvSpPr txBox="1"/>
          <p:nvPr/>
        </p:nvSpPr>
        <p:spPr>
          <a:xfrm>
            <a:off x="4268636" y="1627325"/>
            <a:ext cx="808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Sites – Harris and Liberty Counties </a:t>
            </a:r>
          </a:p>
        </p:txBody>
      </p:sp>
    </p:spTree>
    <p:extLst>
      <p:ext uri="{BB962C8B-B14F-4D97-AF65-F5344CB8AC3E}">
        <p14:creationId xmlns:p14="http://schemas.microsoft.com/office/powerpoint/2010/main" val="220547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B5FA1-FFC1-4445-A6A2-5B8AE5E41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63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7BA52-C597-3A4A-9589-96F6343DCA11}"/>
              </a:ext>
            </a:extLst>
          </p:cNvPr>
          <p:cNvSpPr txBox="1"/>
          <p:nvPr/>
        </p:nvSpPr>
        <p:spPr>
          <a:xfrm>
            <a:off x="109057" y="1444540"/>
            <a:ext cx="117234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</a:t>
            </a:r>
          </a:p>
          <a:p>
            <a:endParaRPr lang="en-US" sz="32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652ED-CBD7-9840-9AC8-0F54849A890C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EDUCATION </a:t>
            </a:r>
            <a:endParaRPr lang="en-US" sz="2000" dirty="0">
              <a:solidFill>
                <a:srgbClr val="213E6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367E1D-6CC6-A54A-9BC5-CDC2B8F0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pic>
        <p:nvPicPr>
          <p:cNvPr id="10" name="Picture 2" descr="City of Houston Logo">
            <a:extLst>
              <a:ext uri="{FF2B5EF4-FFF2-40B4-BE49-F238E27FC236}">
                <a16:creationId xmlns:a16="http://schemas.microsoft.com/office/drawing/2014/main" id="{79213F76-231F-496C-98F0-E78CA4FBD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5" y="211912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45FCC6-5681-4F26-8AC9-B42483DFB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45" y="3832750"/>
            <a:ext cx="2605068" cy="1125144"/>
          </a:xfrm>
          <a:prstGeom prst="rect">
            <a:avLst/>
          </a:prstGeom>
        </p:spPr>
      </p:pic>
      <p:pic>
        <p:nvPicPr>
          <p:cNvPr id="12" name="Picture 6" descr="Image result for rich's products corp">
            <a:extLst>
              <a:ext uri="{FF2B5EF4-FFF2-40B4-BE49-F238E27FC236}">
                <a16:creationId xmlns:a16="http://schemas.microsoft.com/office/drawing/2014/main" id="{6AD396D3-E8FE-4C36-858C-19CBC742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04" y="2132717"/>
            <a:ext cx="1105434" cy="110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045C82-9C6A-47DD-87CF-0BAF64AAB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42" y="1681370"/>
            <a:ext cx="2353618" cy="875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D3A780-E63E-423F-9462-4E4D1C643C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8854" y="4699924"/>
            <a:ext cx="1877189" cy="68580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C4054DF-27D9-4476-AFDB-44702007F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7030" y="4395322"/>
            <a:ext cx="1520033" cy="8408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090AC4-1262-4494-89C4-A70B5F45BFE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19" y="5812495"/>
            <a:ext cx="35337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Pioneer School of Health">
            <a:extLst>
              <a:ext uri="{FF2B5EF4-FFF2-40B4-BE49-F238E27FC236}">
                <a16:creationId xmlns:a16="http://schemas.microsoft.com/office/drawing/2014/main" id="{EFFDF772-D324-4481-BC71-24A1741D3D4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077" y="5889407"/>
            <a:ext cx="1423987" cy="84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FCC">
            <a:extLst>
              <a:ext uri="{FF2B5EF4-FFF2-40B4-BE49-F238E27FC236}">
                <a16:creationId xmlns:a16="http://schemas.microsoft.com/office/drawing/2014/main" id="{51EB6075-6921-438C-A284-F1E3503EC802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8" y="5292650"/>
            <a:ext cx="1968508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C3420FC-572B-45B3-BF73-E5BBF33BB4A5}"/>
              </a:ext>
            </a:extLst>
          </p:cNvPr>
          <p:cNvSpPr/>
          <p:nvPr/>
        </p:nvSpPr>
        <p:spPr>
          <a:xfrm>
            <a:off x="8797064" y="1703830"/>
            <a:ext cx="320710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 of Houston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Idea Houston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EdOppSolutions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EdVantage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Florida Career College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Houston Methodist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Houston Training &amp; Education Center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Marek Brothers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Pioneer School of Health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Rich’s Products Corp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SEIU Tx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S&amp;B Engineers and Construction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Workforce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4600F3-2DBB-4EDE-B8A9-EB207BEE36EB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76" y="3149766"/>
            <a:ext cx="1423987" cy="43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apital IDEA Houston">
            <a:extLst>
              <a:ext uri="{FF2B5EF4-FFF2-40B4-BE49-F238E27FC236}">
                <a16:creationId xmlns:a16="http://schemas.microsoft.com/office/drawing/2014/main" id="{24D9D51B-E6E1-4825-943A-731FD29FA5AE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69" y="3309752"/>
            <a:ext cx="1831766" cy="114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A15ED08-906D-444F-BA43-7A6D169E0D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61915" y="2585940"/>
            <a:ext cx="2605069" cy="539997"/>
          </a:xfrm>
          <a:prstGeom prst="rect">
            <a:avLst/>
          </a:prstGeom>
        </p:spPr>
      </p:pic>
      <p:pic>
        <p:nvPicPr>
          <p:cNvPr id="24" name="Picture 23" descr="SEIU logo">
            <a:extLst>
              <a:ext uri="{FF2B5EF4-FFF2-40B4-BE49-F238E27FC236}">
                <a16:creationId xmlns:a16="http://schemas.microsoft.com/office/drawing/2014/main" id="{181A323A-5AC8-4387-8923-FE532E491E35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72" y="3475993"/>
            <a:ext cx="1318930" cy="1339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20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B5FA1-FFC1-4445-A6A2-5B8AE5E41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63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7BA52-C597-3A4A-9589-96F6343DCA11}"/>
              </a:ext>
            </a:extLst>
          </p:cNvPr>
          <p:cNvSpPr txBox="1"/>
          <p:nvPr/>
        </p:nvSpPr>
        <p:spPr>
          <a:xfrm>
            <a:off x="216365" y="1284804"/>
            <a:ext cx="117234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Highlights</a:t>
            </a:r>
          </a:p>
          <a:p>
            <a:endParaRPr lang="en-US" sz="32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652ED-CBD7-9840-9AC8-0F54849A890C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EDUCATION </a:t>
            </a:r>
            <a:endParaRPr lang="en-US" sz="2000" dirty="0">
              <a:solidFill>
                <a:srgbClr val="213E6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367E1D-6CC6-A54A-9BC5-CDC2B8F0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8ADBF52-0C3D-42ED-B307-CA19633AD5C4}"/>
              </a:ext>
            </a:extLst>
          </p:cNvPr>
          <p:cNvSpPr txBox="1">
            <a:spLocks/>
          </p:cNvSpPr>
          <p:nvPr/>
        </p:nvSpPr>
        <p:spPr>
          <a:xfrm>
            <a:off x="3956810" y="2125368"/>
            <a:ext cx="6504401" cy="43752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Transitioned to 100% virtual learning</a:t>
            </a:r>
          </a:p>
          <a:p>
            <a:pPr>
              <a:spcAft>
                <a:spcPts val="1200"/>
              </a:spcAft>
            </a:pPr>
            <a:r>
              <a:rPr lang="en-US" dirty="0"/>
              <a:t>100% full automation  </a:t>
            </a:r>
          </a:p>
          <a:p>
            <a:pPr>
              <a:spcAft>
                <a:spcPts val="1200"/>
              </a:spcAft>
            </a:pPr>
            <a:r>
              <a:rPr lang="en-US" dirty="0"/>
              <a:t>6,000 hours of professional development </a:t>
            </a:r>
          </a:p>
          <a:p>
            <a:r>
              <a:rPr lang="en-US" dirty="0"/>
              <a:t>Hosted 10 enrichment workshops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  </a:t>
            </a:r>
            <a:r>
              <a:rPr lang="en-US" i="1" dirty="0"/>
              <a:t>(Teacher’s Excellence Corner)  </a:t>
            </a:r>
          </a:p>
          <a:p>
            <a:pPr>
              <a:spcAft>
                <a:spcPts val="1200"/>
              </a:spcAft>
            </a:pPr>
            <a:r>
              <a:rPr lang="en-US" dirty="0"/>
              <a:t>107 earned HS equivalency certificates </a:t>
            </a:r>
          </a:p>
          <a:p>
            <a:pPr>
              <a:spcAft>
                <a:spcPts val="1200"/>
              </a:spcAft>
            </a:pPr>
            <a:r>
              <a:rPr lang="en-US" dirty="0"/>
              <a:t>Workforce Solutions Collaboration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3" name="Picture 1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9A5E063-4555-43DC-AF78-1F1A7807FA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364"/>
          <a:stretch/>
        </p:blipFill>
        <p:spPr>
          <a:xfrm>
            <a:off x="109057" y="1974248"/>
            <a:ext cx="3374807" cy="2283987"/>
          </a:xfrm>
          <a:custGeom>
            <a:avLst/>
            <a:gdLst/>
            <a:ahLst/>
            <a:cxnLst/>
            <a:rect l="l" t="t" r="r" b="b"/>
            <a:pathLst>
              <a:path w="4931853" h="3026834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26834"/>
                </a:lnTo>
                <a:lnTo>
                  <a:pt x="0" y="3026834"/>
                </a:lnTo>
                <a:close/>
              </a:path>
            </a:pathLst>
          </a:custGeom>
        </p:spPr>
      </p:pic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B3131F1-BEE1-4E48-BE5C-35EE51891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r="-2" b="-2"/>
          <a:stretch/>
        </p:blipFill>
        <p:spPr>
          <a:xfrm>
            <a:off x="109057" y="4313017"/>
            <a:ext cx="3716921" cy="1931069"/>
          </a:xfrm>
          <a:custGeom>
            <a:avLst/>
            <a:gdLst/>
            <a:ahLst/>
            <a:cxnLst/>
            <a:rect l="l" t="t" r="r" b="b"/>
            <a:pathLst>
              <a:path w="4932951" h="3026836">
                <a:moveTo>
                  <a:pt x="0" y="0"/>
                </a:moveTo>
                <a:lnTo>
                  <a:pt x="4697721" y="0"/>
                </a:lnTo>
                <a:lnTo>
                  <a:pt x="4697721" y="49641"/>
                </a:lnTo>
                <a:lnTo>
                  <a:pt x="4699603" y="173136"/>
                </a:lnTo>
                <a:lnTo>
                  <a:pt x="4702426" y="294209"/>
                </a:lnTo>
                <a:lnTo>
                  <a:pt x="4705092" y="414072"/>
                </a:lnTo>
                <a:lnTo>
                  <a:pt x="4708071" y="531513"/>
                </a:lnTo>
                <a:lnTo>
                  <a:pt x="4712619" y="648349"/>
                </a:lnTo>
                <a:lnTo>
                  <a:pt x="4717480" y="763369"/>
                </a:lnTo>
                <a:lnTo>
                  <a:pt x="4721871" y="875967"/>
                </a:lnTo>
                <a:lnTo>
                  <a:pt x="4734260" y="1095715"/>
                </a:lnTo>
                <a:lnTo>
                  <a:pt x="4747433" y="1306383"/>
                </a:lnTo>
                <a:lnTo>
                  <a:pt x="4761233" y="1508575"/>
                </a:lnTo>
                <a:lnTo>
                  <a:pt x="4776445" y="1699871"/>
                </a:lnTo>
                <a:lnTo>
                  <a:pt x="4792283" y="1882692"/>
                </a:lnTo>
                <a:lnTo>
                  <a:pt x="4809377" y="2052195"/>
                </a:lnTo>
                <a:lnTo>
                  <a:pt x="4826157" y="2211406"/>
                </a:lnTo>
                <a:lnTo>
                  <a:pt x="4842936" y="2357905"/>
                </a:lnTo>
                <a:lnTo>
                  <a:pt x="4858775" y="2492297"/>
                </a:lnTo>
                <a:lnTo>
                  <a:pt x="4873830" y="2611554"/>
                </a:lnTo>
                <a:lnTo>
                  <a:pt x="4888100" y="2719309"/>
                </a:lnTo>
                <a:lnTo>
                  <a:pt x="4900019" y="2810114"/>
                </a:lnTo>
                <a:lnTo>
                  <a:pt x="4911310" y="2886391"/>
                </a:lnTo>
                <a:lnTo>
                  <a:pt x="4927462" y="2991119"/>
                </a:lnTo>
                <a:lnTo>
                  <a:pt x="4932951" y="3026836"/>
                </a:lnTo>
                <a:lnTo>
                  <a:pt x="4478865" y="3026836"/>
                </a:lnTo>
                <a:lnTo>
                  <a:pt x="3683097" y="3026836"/>
                </a:lnTo>
                <a:lnTo>
                  <a:pt x="0" y="30268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287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F9073-C5B9-7849-9C0D-26782354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75"/>
          <a:stretch/>
        </p:blipFill>
        <p:spPr>
          <a:xfrm>
            <a:off x="0" y="-1"/>
            <a:ext cx="12192000" cy="1262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735C2-F1FC-184C-A479-FB729CC5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3BD409-04CF-7244-962C-F2833A4B2B1D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EDUCATION 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87A82-299C-2C4E-9011-9CAE2047E736}"/>
              </a:ext>
            </a:extLst>
          </p:cNvPr>
          <p:cNvSpPr txBox="1"/>
          <p:nvPr/>
        </p:nvSpPr>
        <p:spPr>
          <a:xfrm>
            <a:off x="486138" y="1613074"/>
            <a:ext cx="6409025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Growth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Pathways Programs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Learning Platforms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automation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media eLearning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to measurable skills gains performance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D9435-1758-4BE7-A64C-E0B842AEA78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7" y="6298868"/>
            <a:ext cx="2314575" cy="44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05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7886</TotalTime>
  <Words>410</Words>
  <Application>Microsoft Office PowerPoint</Application>
  <PresentationFormat>Widescreen</PresentationFormat>
  <Paragraphs>164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Hider</dc:creator>
  <cp:lastModifiedBy>Danielle Clark</cp:lastModifiedBy>
  <cp:revision>62</cp:revision>
  <dcterms:created xsi:type="dcterms:W3CDTF">2019-01-28T22:02:18Z</dcterms:created>
  <dcterms:modified xsi:type="dcterms:W3CDTF">2021-02-10T18:54:41Z</dcterms:modified>
</cp:coreProperties>
</file>